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Franklin Gothic Demi Cond" pitchFamily="34" charset="0"/>
      <p:regular r:id="rId20"/>
    </p:embeddedFont>
    <p:embeddedFont>
      <p:font typeface="Franklin Gothic Heavy" pitchFamily="34" charset="0"/>
      <p:regular r:id="rId21"/>
      <p:italic r:id="rId22"/>
    </p:embeddedFont>
    <p:embeddedFont>
      <p:font typeface="Krabuler" charset="0"/>
      <p:regular r:id="rId23"/>
    </p:embeddedFont>
    <p:embeddedFont>
      <p:font typeface="Franklin Gothic Medium" pitchFamily="34" charset="0"/>
      <p:regular r:id="rId24"/>
      <p:italic r:id="rId25"/>
    </p:embeddedFont>
    <p:embeddedFont>
      <p:font typeface="Calibri" pitchFamily="34" charset="0"/>
      <p:regular r:id="rId26"/>
      <p:bold r:id="rId27"/>
      <p:italic r:id="rId28"/>
      <p:boldItalic r:id="rId29"/>
    </p:embeddedFont>
    <p:embeddedFont>
      <p:font typeface="Franklin Gothic Demi" pitchFamily="34" charset="0"/>
      <p:regular r:id="rId30"/>
      <p: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-754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133600" y="2015848"/>
            <a:ext cx="12039600" cy="19877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15460"/>
              </a:lnSpc>
            </a:pPr>
            <a:r>
              <a:rPr lang="en-US" sz="4000" spc="343" dirty="0" smtClean="0">
                <a:solidFill>
                  <a:srgbClr val="000000"/>
                </a:solidFill>
                <a:latin typeface="Franklin Gothic Demi Cond" pitchFamily="34" charset="0"/>
              </a:rPr>
              <a:t>                 ONLINE </a:t>
            </a:r>
            <a:r>
              <a:rPr lang="en-US" sz="6000" spc="343" dirty="0" err="1" smtClean="0">
                <a:solidFill>
                  <a:srgbClr val="000000"/>
                </a:solidFill>
                <a:latin typeface="Franklin Gothic Heavy" pitchFamily="34" charset="0"/>
              </a:rPr>
              <a:t>MarketPlace</a:t>
            </a:r>
            <a:r>
              <a:rPr lang="en-US" sz="4000" spc="343" dirty="0" smtClean="0">
                <a:solidFill>
                  <a:srgbClr val="000000"/>
                </a:solidFill>
                <a:latin typeface="Franklin Gothic Demi Cond" pitchFamily="34" charset="0"/>
              </a:rPr>
              <a:t> </a:t>
            </a:r>
            <a:endParaRPr lang="en-US" sz="4000" spc="343" dirty="0">
              <a:solidFill>
                <a:srgbClr val="000000"/>
              </a:solidFill>
              <a:latin typeface="Franklin Gothic Demi Cond" pitchFamily="34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-4645337" y="7466309"/>
            <a:ext cx="9781543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173"/>
              </a:lnSpc>
              <a:spcBef>
                <a:spcPct val="0"/>
              </a:spcBef>
            </a:pPr>
            <a:r>
              <a:rPr lang="en-US" sz="4000">
                <a:solidFill>
                  <a:srgbClr val="000000"/>
                </a:solidFill>
                <a:latin typeface="Franklin Gothic Demi Cond" pitchFamily="34" charset="0"/>
              </a:rPr>
              <a:t>BY AKSHAT KUMAR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87545" y="8218232"/>
            <a:ext cx="922973" cy="2333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4000">
                <a:solidFill>
                  <a:srgbClr val="000000"/>
                </a:solidFill>
                <a:latin typeface="Franklin Gothic Demi Cond" pitchFamily="34" charset="0"/>
              </a:rPr>
              <a:t>CSE</a:t>
            </a:r>
          </a:p>
          <a:p>
            <a:pPr algn="ctr">
              <a:lnSpc>
                <a:spcPts val="9099"/>
              </a:lnSpc>
            </a:pPr>
            <a:endParaRPr sz="4000">
              <a:latin typeface="Franklin Gothic Demi Cond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930464" y="9192678"/>
            <a:ext cx="2946336" cy="936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4000" dirty="0">
                <a:solidFill>
                  <a:srgbClr val="000000"/>
                </a:solidFill>
                <a:latin typeface="Franklin Gothic Demi Cond" pitchFamily="34" charset="0"/>
              </a:rPr>
              <a:t>21010113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551856" y="923925"/>
            <a:ext cx="6736144" cy="91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15"/>
              </a:lnSpc>
            </a:pPr>
            <a:r>
              <a:rPr lang="en-US" sz="4000">
                <a:solidFill>
                  <a:srgbClr val="000000"/>
                </a:solidFill>
                <a:latin typeface="Franklin Gothic Demi Cond" pitchFamily="34" charset="0"/>
              </a:rPr>
              <a:t>Dr.Rajkumari Bidyalakshmi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44153" y="4322"/>
            <a:ext cx="9508953" cy="91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63"/>
              </a:lnSpc>
            </a:pPr>
            <a:r>
              <a:rPr lang="en-US" sz="4000">
                <a:solidFill>
                  <a:srgbClr val="000000"/>
                </a:solidFill>
                <a:latin typeface="Franklin Gothic Demi Cond" pitchFamily="34" charset="0"/>
              </a:rPr>
              <a:t>Under the supervision of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75592" y="1641049"/>
            <a:ext cx="13613785" cy="7254170"/>
          </a:xfrm>
          <a:custGeom>
            <a:avLst/>
            <a:gdLst/>
            <a:ahLst/>
            <a:cxnLst/>
            <a:rect l="l" t="t" r="r" b="b"/>
            <a:pathLst>
              <a:path w="13613785" h="7254170">
                <a:moveTo>
                  <a:pt x="0" y="0"/>
                </a:moveTo>
                <a:lnTo>
                  <a:pt x="13613785" y="0"/>
                </a:lnTo>
                <a:lnTo>
                  <a:pt x="13613785" y="7254170"/>
                </a:lnTo>
                <a:lnTo>
                  <a:pt x="0" y="725417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167182" y="401637"/>
            <a:ext cx="2069544" cy="210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2800" dirty="0">
                <a:solidFill>
                  <a:srgbClr val="000000"/>
                </a:solidFill>
                <a:latin typeface="Franklin Gothic Medium" pitchFamily="34" charset="0"/>
              </a:rPr>
              <a:t>website</a:t>
            </a:r>
          </a:p>
          <a:p>
            <a:pPr algn="ctr">
              <a:lnSpc>
                <a:spcPts val="9099"/>
              </a:lnSpc>
              <a:spcBef>
                <a:spcPct val="0"/>
              </a:spcBef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64346" y="1934036"/>
            <a:ext cx="12181326" cy="7324264"/>
          </a:xfrm>
          <a:custGeom>
            <a:avLst/>
            <a:gdLst/>
            <a:ahLst/>
            <a:cxnLst/>
            <a:rect l="l" t="t" r="r" b="b"/>
            <a:pathLst>
              <a:path w="12181326" h="7324264">
                <a:moveTo>
                  <a:pt x="0" y="0"/>
                </a:moveTo>
                <a:lnTo>
                  <a:pt x="12181326" y="0"/>
                </a:lnTo>
                <a:lnTo>
                  <a:pt x="12181326" y="7324264"/>
                </a:lnTo>
                <a:lnTo>
                  <a:pt x="0" y="7324264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653727" y="242640"/>
            <a:ext cx="2069544" cy="210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3600" dirty="0">
                <a:solidFill>
                  <a:srgbClr val="000000"/>
                </a:solidFill>
                <a:latin typeface="Franklin Gothic Medium" pitchFamily="34" charset="0"/>
              </a:rPr>
              <a:t>website</a:t>
            </a:r>
          </a:p>
          <a:p>
            <a:pPr algn="ctr">
              <a:lnSpc>
                <a:spcPts val="9099"/>
              </a:lnSpc>
              <a:spcBef>
                <a:spcPct val="0"/>
              </a:spcBef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71117" y="2653194"/>
            <a:ext cx="13708803" cy="6814430"/>
          </a:xfrm>
          <a:custGeom>
            <a:avLst/>
            <a:gdLst/>
            <a:ahLst/>
            <a:cxnLst/>
            <a:rect l="l" t="t" r="r" b="b"/>
            <a:pathLst>
              <a:path w="13708803" h="6814430">
                <a:moveTo>
                  <a:pt x="0" y="0"/>
                </a:moveTo>
                <a:lnTo>
                  <a:pt x="13708804" y="0"/>
                </a:lnTo>
                <a:lnTo>
                  <a:pt x="13708804" y="6814430"/>
                </a:lnTo>
                <a:lnTo>
                  <a:pt x="0" y="681443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 t="-1284" b="-128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710967" y="895350"/>
            <a:ext cx="2069544" cy="210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4000" dirty="0">
                <a:solidFill>
                  <a:srgbClr val="000000"/>
                </a:solidFill>
                <a:latin typeface="Franklin Gothic Demi Cond" pitchFamily="34" charset="0"/>
              </a:rPr>
              <a:t>website</a:t>
            </a:r>
          </a:p>
          <a:p>
            <a:pPr algn="ctr">
              <a:lnSpc>
                <a:spcPts val="9099"/>
              </a:lnSpc>
              <a:spcBef>
                <a:spcPct val="0"/>
              </a:spcBef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24092" y="2253581"/>
            <a:ext cx="13674863" cy="6641637"/>
          </a:xfrm>
          <a:custGeom>
            <a:avLst/>
            <a:gdLst/>
            <a:ahLst/>
            <a:cxnLst/>
            <a:rect l="l" t="t" r="r" b="b"/>
            <a:pathLst>
              <a:path w="13674863" h="6641637">
                <a:moveTo>
                  <a:pt x="0" y="0"/>
                </a:moveTo>
                <a:lnTo>
                  <a:pt x="13674863" y="0"/>
                </a:lnTo>
                <a:lnTo>
                  <a:pt x="13674863" y="6641638"/>
                </a:lnTo>
                <a:lnTo>
                  <a:pt x="0" y="6641638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936997" y="514863"/>
            <a:ext cx="2069544" cy="210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3200" dirty="0">
                <a:solidFill>
                  <a:srgbClr val="000000"/>
                </a:solidFill>
                <a:latin typeface="Franklin Gothic Demi Cond" pitchFamily="34" charset="0"/>
              </a:rPr>
              <a:t>website</a:t>
            </a:r>
          </a:p>
          <a:p>
            <a:pPr algn="ctr">
              <a:lnSpc>
                <a:spcPts val="9099"/>
              </a:lnSpc>
              <a:spcBef>
                <a:spcPct val="0"/>
              </a:spcBef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19646" y="1028700"/>
            <a:ext cx="5574711" cy="7384583"/>
          </a:xfrm>
          <a:custGeom>
            <a:avLst/>
            <a:gdLst/>
            <a:ahLst/>
            <a:cxnLst/>
            <a:rect l="l" t="t" r="r" b="b"/>
            <a:pathLst>
              <a:path w="5574711" h="7384583">
                <a:moveTo>
                  <a:pt x="0" y="0"/>
                </a:moveTo>
                <a:lnTo>
                  <a:pt x="5574711" y="0"/>
                </a:lnTo>
                <a:lnTo>
                  <a:pt x="5574711" y="7384583"/>
                </a:lnTo>
                <a:lnTo>
                  <a:pt x="0" y="7384583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 l="-5973" t="-9301" b="-9301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248253" y="951795"/>
            <a:ext cx="5502228" cy="7943424"/>
          </a:xfrm>
          <a:custGeom>
            <a:avLst/>
            <a:gdLst/>
            <a:ahLst/>
            <a:cxnLst/>
            <a:rect l="l" t="t" r="r" b="b"/>
            <a:pathLst>
              <a:path w="5502228" h="7943424">
                <a:moveTo>
                  <a:pt x="0" y="0"/>
                </a:moveTo>
                <a:lnTo>
                  <a:pt x="5502228" y="0"/>
                </a:lnTo>
                <a:lnTo>
                  <a:pt x="5502228" y="7943424"/>
                </a:lnTo>
                <a:lnTo>
                  <a:pt x="0" y="7943424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print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144000" y="242640"/>
            <a:ext cx="2069544" cy="210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3200" dirty="0">
                <a:solidFill>
                  <a:srgbClr val="000000"/>
                </a:solidFill>
                <a:latin typeface="Franklin Gothic Heavy" pitchFamily="34" charset="0"/>
              </a:rPr>
              <a:t>website</a:t>
            </a:r>
          </a:p>
          <a:p>
            <a:pPr algn="ctr">
              <a:lnSpc>
                <a:spcPts val="9099"/>
              </a:lnSpc>
              <a:spcBef>
                <a:spcPct val="0"/>
              </a:spcBef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39341" y="2254703"/>
            <a:ext cx="13288682" cy="7003597"/>
          </a:xfrm>
          <a:custGeom>
            <a:avLst/>
            <a:gdLst/>
            <a:ahLst/>
            <a:cxnLst/>
            <a:rect l="l" t="t" r="r" b="b"/>
            <a:pathLst>
              <a:path w="13288682" h="7003597">
                <a:moveTo>
                  <a:pt x="0" y="0"/>
                </a:moveTo>
                <a:lnTo>
                  <a:pt x="13288682" y="0"/>
                </a:lnTo>
                <a:lnTo>
                  <a:pt x="13288682" y="7003597"/>
                </a:lnTo>
                <a:lnTo>
                  <a:pt x="0" y="7003597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653727" y="242640"/>
            <a:ext cx="2069544" cy="2136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3200" dirty="0">
                <a:solidFill>
                  <a:srgbClr val="000000"/>
                </a:solidFill>
                <a:latin typeface="Franklin Gothic Demi Cond" pitchFamily="34" charset="0"/>
              </a:rPr>
              <a:t>website</a:t>
            </a:r>
          </a:p>
          <a:p>
            <a:pPr algn="ctr">
              <a:lnSpc>
                <a:spcPts val="9099"/>
              </a:lnSpc>
              <a:spcBef>
                <a:spcPct val="0"/>
              </a:spcBef>
            </a:pPr>
            <a:endParaRPr sz="3200" dirty="0">
              <a:latin typeface="Franklin Gothic Demi Con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2736801"/>
            <a:ext cx="6725069" cy="6521499"/>
          </a:xfrm>
          <a:custGeom>
            <a:avLst/>
            <a:gdLst/>
            <a:ahLst/>
            <a:cxnLst/>
            <a:rect l="l" t="t" r="r" b="b"/>
            <a:pathLst>
              <a:path w="6725069" h="6521499">
                <a:moveTo>
                  <a:pt x="0" y="0"/>
                </a:moveTo>
                <a:lnTo>
                  <a:pt x="6725069" y="0"/>
                </a:lnTo>
                <a:lnTo>
                  <a:pt x="6725069" y="6521499"/>
                </a:lnTo>
                <a:lnTo>
                  <a:pt x="0" y="6521499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430000" y="190500"/>
            <a:ext cx="2069544" cy="2148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3600">
                <a:solidFill>
                  <a:srgbClr val="000000"/>
                </a:solidFill>
                <a:latin typeface="Franklin Gothic Demi Cond" pitchFamily="34" charset="0"/>
              </a:rPr>
              <a:t>website</a:t>
            </a:r>
          </a:p>
          <a:p>
            <a:pPr algn="ctr">
              <a:lnSpc>
                <a:spcPts val="9099"/>
              </a:lnSpc>
              <a:spcBef>
                <a:spcPct val="0"/>
              </a:spcBef>
            </a:pPr>
            <a:endParaRPr sz="3600">
              <a:latin typeface="Franklin Gothic Demi Con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56278" y="1137883"/>
            <a:ext cx="2341721" cy="1046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39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Franklin Gothic Heavy" pitchFamily="34" charset="0"/>
              </a:rPr>
              <a:t>Solution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94323" y="2252945"/>
            <a:ext cx="7404616" cy="4541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Franklin Gothic Heavy" pitchFamily="34" charset="0"/>
              </a:rPr>
              <a:t>Unified E-commerce Platform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Franklin Gothic Heavy" pitchFamily="34" charset="0"/>
              </a:rPr>
              <a:t>Seller Dashboard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Franklin Gothic Heavy" pitchFamily="34" charset="0"/>
              </a:rPr>
              <a:t>User Management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Franklin Gothic Heavy" pitchFamily="34" charset="0"/>
              </a:rPr>
              <a:t>Quick Payment Method</a:t>
            </a:r>
          </a:p>
          <a:p>
            <a:pPr>
              <a:lnSpc>
                <a:spcPts val="7279"/>
              </a:lnSpc>
            </a:pPr>
            <a:endParaRPr sz="3200">
              <a:latin typeface="Franklin Gothic Heavy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526653" y="1274516"/>
            <a:ext cx="3952637" cy="1346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3600">
                <a:solidFill>
                  <a:srgbClr val="000000"/>
                </a:solidFill>
                <a:latin typeface="Franklin Gothic Demi" pitchFamily="34" charset="0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96626" y="3119249"/>
            <a:ext cx="15000202" cy="3385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14732" lvl="1" indent="-507366">
              <a:lnSpc>
                <a:spcPts val="658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Franklin Gothic Demi" pitchFamily="34" charset="0"/>
              </a:rPr>
              <a:t>it is  convenient they don't need separate accounts. </a:t>
            </a:r>
          </a:p>
          <a:p>
            <a:pPr marL="1014732" lvl="1" indent="-507366">
              <a:lnSpc>
                <a:spcPts val="658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Franklin Gothic Demi" pitchFamily="34" charset="0"/>
              </a:rPr>
              <a:t>It makes the site easy to </a:t>
            </a:r>
            <a:r>
              <a:rPr lang="en-US" sz="3600" dirty="0" smtClean="0">
                <a:solidFill>
                  <a:srgbClr val="000000"/>
                </a:solidFill>
                <a:latin typeface="Franklin Gothic Demi" pitchFamily="34" charset="0"/>
              </a:rPr>
              <a:t>use </a:t>
            </a:r>
            <a:r>
              <a:rPr lang="en-US" sz="3600" dirty="0">
                <a:solidFill>
                  <a:srgbClr val="000000"/>
                </a:solidFill>
                <a:latin typeface="Franklin Gothic Demi" pitchFamily="34" charset="0"/>
              </a:rPr>
              <a:t>and can attract more people. </a:t>
            </a:r>
          </a:p>
          <a:p>
            <a:pPr marL="1014732" lvl="1" indent="-507366">
              <a:lnSpc>
                <a:spcPts val="658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Franklin Gothic Demi" pitchFamily="34" charset="0"/>
              </a:rPr>
              <a:t>The setup also encourages users to stay longer and discover new things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627370" y="1787590"/>
            <a:ext cx="7135263" cy="5720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50501" lvl="1" indent="-525251">
              <a:lnSpc>
                <a:spcPts val="6471"/>
              </a:lnSpc>
              <a:buFont typeface="Arial"/>
              <a:buChar char="•"/>
            </a:pPr>
            <a:r>
              <a:rPr lang="en-US" sz="4865" spc="107">
                <a:solidFill>
                  <a:srgbClr val="000000"/>
                </a:solidFill>
                <a:latin typeface="Krabuler"/>
              </a:rPr>
              <a:t>Introduction</a:t>
            </a:r>
          </a:p>
          <a:p>
            <a:pPr marL="1050501" lvl="1" indent="-525251">
              <a:lnSpc>
                <a:spcPts val="6471"/>
              </a:lnSpc>
              <a:buFont typeface="Arial"/>
              <a:buChar char="•"/>
            </a:pPr>
            <a:r>
              <a:rPr lang="en-US" sz="4865" spc="107">
                <a:solidFill>
                  <a:srgbClr val="000000"/>
                </a:solidFill>
                <a:latin typeface="Krabuler"/>
              </a:rPr>
              <a:t>Objective</a:t>
            </a:r>
          </a:p>
          <a:p>
            <a:pPr marL="1050501" lvl="1" indent="-525251">
              <a:lnSpc>
                <a:spcPts val="6471"/>
              </a:lnSpc>
              <a:buFont typeface="Arial"/>
              <a:buChar char="•"/>
            </a:pPr>
            <a:r>
              <a:rPr lang="en-US" sz="4865" spc="107">
                <a:solidFill>
                  <a:srgbClr val="000000"/>
                </a:solidFill>
                <a:latin typeface="Krabuler"/>
              </a:rPr>
              <a:t>Existing Method</a:t>
            </a:r>
          </a:p>
          <a:p>
            <a:pPr marL="1050501" lvl="1" indent="-525251">
              <a:lnSpc>
                <a:spcPts val="6471"/>
              </a:lnSpc>
              <a:buFont typeface="Arial"/>
              <a:buChar char="•"/>
            </a:pPr>
            <a:r>
              <a:rPr lang="en-US" sz="4865" spc="107">
                <a:solidFill>
                  <a:srgbClr val="000000"/>
                </a:solidFill>
                <a:latin typeface="Krabuler"/>
              </a:rPr>
              <a:t>Use case Diagram</a:t>
            </a:r>
          </a:p>
          <a:p>
            <a:pPr marL="1050501" lvl="1" indent="-525251">
              <a:lnSpc>
                <a:spcPts val="6471"/>
              </a:lnSpc>
              <a:buFont typeface="Arial"/>
              <a:buChar char="•"/>
            </a:pPr>
            <a:r>
              <a:rPr lang="en-US" sz="4865" spc="107">
                <a:solidFill>
                  <a:srgbClr val="000000"/>
                </a:solidFill>
                <a:latin typeface="Krabuler"/>
              </a:rPr>
              <a:t>Activity Diagram</a:t>
            </a:r>
          </a:p>
          <a:p>
            <a:pPr marL="1050501" lvl="1" indent="-525251">
              <a:lnSpc>
                <a:spcPts val="6471"/>
              </a:lnSpc>
              <a:buFont typeface="Arial"/>
              <a:buChar char="•"/>
            </a:pPr>
            <a:r>
              <a:rPr lang="en-US" sz="4865" spc="107">
                <a:solidFill>
                  <a:srgbClr val="000000"/>
                </a:solidFill>
                <a:latin typeface="Krabuler"/>
              </a:rPr>
              <a:t> Solution</a:t>
            </a:r>
          </a:p>
          <a:p>
            <a:pPr marL="1050501" lvl="1" indent="-525251">
              <a:lnSpc>
                <a:spcPts val="6471"/>
              </a:lnSpc>
              <a:buFont typeface="Arial"/>
              <a:buChar char="•"/>
            </a:pPr>
            <a:r>
              <a:rPr lang="en-US" sz="4865" spc="107">
                <a:solidFill>
                  <a:srgbClr val="000000"/>
                </a:solidFill>
                <a:latin typeface="Krabuler"/>
              </a:rPr>
              <a:t>Conclusion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123521" y="857250"/>
            <a:ext cx="4650343" cy="1327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40"/>
              </a:lnSpc>
            </a:pPr>
            <a:r>
              <a:rPr lang="en-US" sz="3600">
                <a:solidFill>
                  <a:srgbClr val="000000"/>
                </a:solidFill>
                <a:latin typeface="Franklin Gothic Heavy" pitchFamily="34" charset="0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47880" y="2878493"/>
            <a:ext cx="8466177" cy="4552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1090" lvl="1" indent="-550545" algn="ctr">
              <a:lnSpc>
                <a:spcPts val="7139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Franklin Gothic Heavy" pitchFamily="34" charset="0"/>
              </a:rPr>
              <a:t>what is e-commerce </a:t>
            </a:r>
            <a:r>
              <a:rPr lang="en-US" sz="3600" dirty="0" smtClean="0">
                <a:solidFill>
                  <a:srgbClr val="000000"/>
                </a:solidFill>
                <a:latin typeface="Franklin Gothic Heavy" pitchFamily="34" charset="0"/>
              </a:rPr>
              <a:t>marketplace?</a:t>
            </a:r>
            <a:endParaRPr lang="en-US" sz="3600" dirty="0">
              <a:solidFill>
                <a:srgbClr val="000000"/>
              </a:solidFill>
              <a:latin typeface="Franklin Gothic Heavy" pitchFamily="34" charset="0"/>
            </a:endParaRPr>
          </a:p>
          <a:p>
            <a:pPr marL="1101090" lvl="1" indent="-550545">
              <a:lnSpc>
                <a:spcPts val="7139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Franklin Gothic Heavy" pitchFamily="34" charset="0"/>
              </a:rPr>
              <a:t>what actors are involved in it?</a:t>
            </a:r>
          </a:p>
          <a:p>
            <a:pPr marL="1101090" lvl="1" indent="-550545">
              <a:lnSpc>
                <a:spcPts val="7139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Franklin Gothic Heavy" pitchFamily="34" charset="0"/>
              </a:rPr>
              <a:t>brief on existing system?</a:t>
            </a:r>
          </a:p>
          <a:p>
            <a:pPr marL="1101090" lvl="1" indent="-550545">
              <a:lnSpc>
                <a:spcPts val="7139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Franklin Gothic Heavy" pitchFamily="34" charset="0"/>
              </a:rPr>
              <a:t>what technology have been used?</a:t>
            </a:r>
          </a:p>
          <a:p>
            <a:pPr>
              <a:lnSpc>
                <a:spcPts val="7139"/>
              </a:lnSpc>
            </a:pPr>
            <a:endParaRPr sz="3600" dirty="0">
              <a:latin typeface="Franklin Gothic Heavy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14316" y="1312616"/>
            <a:ext cx="3323034" cy="998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3200">
                <a:solidFill>
                  <a:srgbClr val="000000"/>
                </a:solidFill>
                <a:latin typeface="Franklin Gothic Heavy" pitchFamily="34" charset="0"/>
              </a:rPr>
              <a:t>Objective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5133" y="2853951"/>
            <a:ext cx="16230600" cy="3398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16" lvl="1" indent="-410208" algn="just">
              <a:lnSpc>
                <a:spcPts val="5319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Franklin Gothic Heavy" pitchFamily="34" charset="0"/>
              </a:rPr>
              <a:t>Developing a multi-platform e-commerce website that seamlessly facilitates both buying and selling activities poses a complex challenge.</a:t>
            </a:r>
          </a:p>
          <a:p>
            <a:pPr marL="820416" lvl="1" indent="-410208" algn="just">
              <a:lnSpc>
                <a:spcPts val="5319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Franklin Gothic Heavy" pitchFamily="34" charset="0"/>
              </a:rPr>
              <a:t>The system must efficiently manage user interactions, secure financial transactions, and provide a user-friendly experience for individuals engaging in diverse roles as buyers and sellers.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806585" y="895350"/>
            <a:ext cx="4180284" cy="2233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>
                <a:solidFill>
                  <a:srgbClr val="000000"/>
                </a:solidFill>
                <a:latin typeface="Franklin Gothic Heavy" pitchFamily="34" charset="0"/>
              </a:rPr>
              <a:t>Existing System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7077" y="3873287"/>
            <a:ext cx="18020923" cy="3847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Franklin Gothic Heavy" pitchFamily="34" charset="0"/>
              </a:rPr>
              <a:t>Amazon is an online retail platform where users can buy a wide range of products, and third-party sellers can list and sell their items, facilitated by secure payment transactions and extensive logistics support.</a:t>
            </a:r>
          </a:p>
          <a:p>
            <a:pPr marL="777240" lvl="1" indent="-388620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Franklin Gothic Heavy" pitchFamily="34" charset="0"/>
              </a:rPr>
              <a:t>OLX is a </a:t>
            </a:r>
            <a:r>
              <a:rPr lang="en-US" sz="3600" dirty="0" smtClean="0">
                <a:solidFill>
                  <a:srgbClr val="000000"/>
                </a:solidFill>
                <a:latin typeface="Franklin Gothic Heavy" pitchFamily="34" charset="0"/>
              </a:rPr>
              <a:t> </a:t>
            </a:r>
            <a:r>
              <a:rPr lang="en-US" sz="3600" dirty="0">
                <a:solidFill>
                  <a:srgbClr val="000000"/>
                </a:solidFill>
                <a:latin typeface="Franklin Gothic Heavy" pitchFamily="34" charset="0"/>
              </a:rPr>
              <a:t>platform where users can buy and sell used goods locally, connecting buyers and sellers directly, often through a simple ad posting system without an intermediary payment process.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123521" y="106582"/>
            <a:ext cx="10146384" cy="10073835"/>
          </a:xfrm>
          <a:custGeom>
            <a:avLst/>
            <a:gdLst/>
            <a:ahLst/>
            <a:cxnLst/>
            <a:rect l="l" t="t" r="r" b="b"/>
            <a:pathLst>
              <a:path w="10146384" h="10073835">
                <a:moveTo>
                  <a:pt x="0" y="0"/>
                </a:moveTo>
                <a:lnTo>
                  <a:pt x="10146384" y="0"/>
                </a:lnTo>
                <a:lnTo>
                  <a:pt x="10146384" y="10073836"/>
                </a:lnTo>
                <a:lnTo>
                  <a:pt x="0" y="100738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  <a:ln cap="rnd">
            <a:noFill/>
            <a:prstDash val="solid"/>
            <a:round/>
          </a:ln>
        </p:spPr>
      </p:sp>
      <p:sp>
        <p:nvSpPr>
          <p:cNvPr id="5" name="TextBox 5"/>
          <p:cNvSpPr txBox="1"/>
          <p:nvPr/>
        </p:nvSpPr>
        <p:spPr>
          <a:xfrm>
            <a:off x="14103109" y="818903"/>
            <a:ext cx="3071694" cy="2136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 dirty="0" smtClean="0">
                <a:solidFill>
                  <a:srgbClr val="000000"/>
                </a:solidFill>
                <a:latin typeface="Franklin Gothic Heavy" pitchFamily="34" charset="0"/>
              </a:rPr>
              <a:t>Class </a:t>
            </a:r>
            <a:r>
              <a:rPr lang="en-US" sz="3200" dirty="0" smtClean="0">
                <a:solidFill>
                  <a:srgbClr val="000000"/>
                </a:solidFill>
                <a:latin typeface="Franklin Gothic Heavy" pitchFamily="34" charset="0"/>
              </a:rPr>
              <a:t>Diagram</a:t>
            </a:r>
            <a:endParaRPr lang="en-US" sz="3200" dirty="0">
              <a:solidFill>
                <a:srgbClr val="000000"/>
              </a:solidFill>
              <a:latin typeface="Franklin Gothic Heavy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53007" y="1688613"/>
            <a:ext cx="13457222" cy="7569687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7"/>
                </a:lnTo>
                <a:lnTo>
                  <a:pt x="0" y="7569687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586154" y="401637"/>
            <a:ext cx="4603671" cy="106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 dirty="0">
                <a:solidFill>
                  <a:srgbClr val="000000"/>
                </a:solidFill>
                <a:latin typeface="Franklin Gothic Demi Cond" pitchFamily="34" charset="0"/>
              </a:rPr>
              <a:t>Use </a:t>
            </a:r>
            <a:r>
              <a:rPr lang="en-US" sz="6499" dirty="0" smtClean="0">
                <a:solidFill>
                  <a:srgbClr val="000000"/>
                </a:solidFill>
                <a:latin typeface="Franklin Gothic Demi Cond" pitchFamily="34" charset="0"/>
              </a:rPr>
              <a:t> </a:t>
            </a:r>
            <a:r>
              <a:rPr lang="en-US" sz="6499" dirty="0">
                <a:solidFill>
                  <a:srgbClr val="000000"/>
                </a:solidFill>
                <a:latin typeface="Franklin Gothic Demi Cond" pitchFamily="34" charset="0"/>
              </a:rPr>
              <a:t>Diagram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67000" y="-342900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004953" y="401637"/>
            <a:ext cx="4394002" cy="2233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 dirty="0">
                <a:solidFill>
                  <a:srgbClr val="000000"/>
                </a:solidFill>
                <a:latin typeface="Franklin Gothic Demi Cond" pitchFamily="34" charset="0"/>
              </a:rPr>
              <a:t>Activity Diagram</a:t>
            </a:r>
          </a:p>
        </p:txBody>
      </p:sp>
      <p:pic>
        <p:nvPicPr>
          <p:cNvPr id="1026" name="Picture 2" descr="C:\Apache24\htdocs\project-1\project images\activu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85800" y="952500"/>
            <a:ext cx="9067800" cy="8763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H="1">
            <a:off x="9223231" y="8895219"/>
            <a:ext cx="11552272" cy="1596314"/>
          </a:xfrm>
          <a:custGeom>
            <a:avLst/>
            <a:gdLst/>
            <a:ahLst/>
            <a:cxnLst/>
            <a:rect l="l" t="t" r="r" b="b"/>
            <a:pathLst>
              <a:path w="11552272" h="1596314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649686" y="-149539"/>
            <a:ext cx="11546413" cy="1595504"/>
          </a:xfrm>
          <a:custGeom>
            <a:avLst/>
            <a:gdLst/>
            <a:ahLst/>
            <a:cxnLst/>
            <a:rect l="l" t="t" r="r" b="b"/>
            <a:pathLst>
              <a:path w="11546413" h="1595504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37398" y="1522413"/>
            <a:ext cx="14261969" cy="7411076"/>
          </a:xfrm>
          <a:custGeom>
            <a:avLst/>
            <a:gdLst/>
            <a:ahLst/>
            <a:cxnLst/>
            <a:rect l="l" t="t" r="r" b="b"/>
            <a:pathLst>
              <a:path w="14261969" h="7411076">
                <a:moveTo>
                  <a:pt x="0" y="0"/>
                </a:moveTo>
                <a:lnTo>
                  <a:pt x="14261969" y="0"/>
                </a:lnTo>
                <a:lnTo>
                  <a:pt x="14261969" y="7411076"/>
                </a:lnTo>
                <a:lnTo>
                  <a:pt x="0" y="741107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167182" y="401637"/>
            <a:ext cx="2069544" cy="993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4000">
                <a:solidFill>
                  <a:srgbClr val="000000"/>
                </a:solidFill>
                <a:latin typeface="Franklin Gothic Demi Cond" pitchFamily="34" charset="0"/>
              </a:rPr>
              <a:t>website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228</Words>
  <Application>Microsoft Office PowerPoint</Application>
  <PresentationFormat>Custom</PresentationFormat>
  <Paragraphs>44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Franklin Gothic Demi Cond</vt:lpstr>
      <vt:lpstr>Franklin Gothic Heavy</vt:lpstr>
      <vt:lpstr>Krabuler</vt:lpstr>
      <vt:lpstr>Franklin Gothic Medium</vt:lpstr>
      <vt:lpstr>Calibri</vt:lpstr>
      <vt:lpstr>Franklin Gothic Demi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Yellow Playful Doodle Digital Brainstorm Presentation</dc:title>
  <cp:lastModifiedBy>Lenovo</cp:lastModifiedBy>
  <cp:revision>11</cp:revision>
  <dcterms:created xsi:type="dcterms:W3CDTF">2006-08-16T00:00:00Z</dcterms:created>
  <dcterms:modified xsi:type="dcterms:W3CDTF">2023-11-16T08:29:09Z</dcterms:modified>
  <dc:identifier>DAF0PahXiSI</dc:identifier>
</cp:coreProperties>
</file>

<file path=docProps/thumbnail.jpeg>
</file>